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67" r:id="rId4"/>
  </p:sldMasterIdLst>
  <p:notesMasterIdLst>
    <p:notesMasterId r:id="rId10"/>
  </p:notesMasterIdLst>
  <p:handoutMasterIdLst>
    <p:handoutMasterId r:id="rId11"/>
  </p:handoutMasterIdLst>
  <p:sldIdLst>
    <p:sldId id="264" r:id="rId5"/>
    <p:sldId id="265" r:id="rId6"/>
    <p:sldId id="266" r:id="rId7"/>
    <p:sldId id="267" r:id="rId8"/>
    <p:sldId id="268" r:id="rId9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92" autoAdjust="0"/>
    <p:restoredTop sz="94434" autoAdjust="0"/>
  </p:normalViewPr>
  <p:slideViewPr>
    <p:cSldViewPr snapToGrid="0" snapToObjects="1">
      <p:cViewPr>
        <p:scale>
          <a:sx n="120" d="100"/>
          <a:sy n="120" d="100"/>
        </p:scale>
        <p:origin x="-18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43979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0" tIns="46825" rIns="93650" bIns="46825" numCol="1" anchor="t" anchorCtr="0" compatLnSpc="1">
            <a:prstTxWarp prst="textNoShape">
              <a:avLst/>
            </a:prstTxWarp>
          </a:bodyPr>
          <a:lstStyle>
            <a:lvl1pPr defTabSz="468485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2" y="1"/>
            <a:ext cx="3043979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0" tIns="46825" rIns="93650" bIns="46825" numCol="1" anchor="t" anchorCtr="0" compatLnSpc="1">
            <a:prstTxWarp prst="textNoShape">
              <a:avLst/>
            </a:prstTxWarp>
          </a:bodyPr>
          <a:lstStyle>
            <a:lvl1pPr algn="r" defTabSz="468485" eaLnBrk="0" hangingPunct="0">
              <a:defRPr sz="1200" smtClean="0"/>
            </a:lvl1pPr>
          </a:lstStyle>
          <a:p>
            <a:pPr>
              <a:defRPr/>
            </a:pPr>
            <a:fld id="{B629D100-00A1-4E53-A272-4FE8D8534116}" type="datetime1">
              <a:rPr lang="en-US" altLang="en-US"/>
              <a:pPr>
                <a:defRPr/>
              </a:pPr>
              <a:t>11/30/2017</a:t>
            </a:fld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42385"/>
            <a:ext cx="3043979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0" tIns="46825" rIns="93650" bIns="46825" numCol="1" anchor="b" anchorCtr="0" compatLnSpc="1">
            <a:prstTxWarp prst="textNoShape">
              <a:avLst/>
            </a:prstTxWarp>
          </a:bodyPr>
          <a:lstStyle>
            <a:lvl1pPr defTabSz="468485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2" y="8842385"/>
            <a:ext cx="3043979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0" tIns="46825" rIns="93650" bIns="46825" numCol="1" anchor="b" anchorCtr="0" compatLnSpc="1">
            <a:prstTxWarp prst="textNoShape">
              <a:avLst/>
            </a:prstTxWarp>
          </a:bodyPr>
          <a:lstStyle>
            <a:lvl1pPr algn="r" defTabSz="468485" eaLnBrk="0" hangingPunct="0">
              <a:defRPr sz="1200" smtClean="0"/>
            </a:lvl1pPr>
          </a:lstStyle>
          <a:p>
            <a:pPr>
              <a:defRPr/>
            </a:pPr>
            <a:fld id="{D3A14024-C308-40DA-9AC8-C2C550501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8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3979" cy="465140"/>
          </a:xfrm>
          <a:prstGeom prst="rect">
            <a:avLst/>
          </a:prstGeom>
        </p:spPr>
        <p:txBody>
          <a:bodyPr vert="horz" lIns="91474" tIns="45736" rIns="91474" bIns="45736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2" y="1"/>
            <a:ext cx="3043979" cy="465140"/>
          </a:xfrm>
          <a:prstGeom prst="rect">
            <a:avLst/>
          </a:prstGeom>
        </p:spPr>
        <p:txBody>
          <a:bodyPr vert="horz" wrap="square" lIns="91474" tIns="45736" rIns="91474" bIns="4573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989C18-A3EB-49FD-B265-0ECCCA3E9344}" type="datetimeFigureOut">
              <a:rPr lang="en-US" altLang="en-US"/>
              <a:pPr>
                <a:defRPr/>
              </a:pPr>
              <a:t>11/30/2017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4" tIns="45736" rIns="91474" bIns="4573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7" y="4421192"/>
            <a:ext cx="5617207" cy="4189411"/>
          </a:xfrm>
          <a:prstGeom prst="rect">
            <a:avLst/>
          </a:prstGeom>
        </p:spPr>
        <p:txBody>
          <a:bodyPr vert="horz" lIns="91474" tIns="45736" rIns="91474" bIns="4573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385"/>
            <a:ext cx="3043979" cy="465140"/>
          </a:xfrm>
          <a:prstGeom prst="rect">
            <a:avLst/>
          </a:prstGeom>
        </p:spPr>
        <p:txBody>
          <a:bodyPr vert="horz" lIns="91474" tIns="45736" rIns="91474" bIns="45736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2" y="8842385"/>
            <a:ext cx="3043979" cy="465140"/>
          </a:xfrm>
          <a:prstGeom prst="rect">
            <a:avLst/>
          </a:prstGeom>
        </p:spPr>
        <p:txBody>
          <a:bodyPr vert="horz" wrap="square" lIns="91474" tIns="45736" rIns="91474" bIns="4573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B03C80-D5CC-4C1C-A8A0-DF91E3713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598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5757863"/>
            <a:ext cx="8885238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latin typeface="Times New Roman" pitchFamily="18" charset="0"/>
                <a:cs typeface="Times New Roman" pitchFamily="18" charset="0"/>
              </a:rPr>
              <a:t>………………..……………………………………………………………………………………………………………………………………..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5" name="Picture 8" descr="NC Butterfly gu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28700"/>
            <a:ext cx="3441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NC logo-delete frame horizontal_12.18.14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057900"/>
            <a:ext cx="3035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7"/>
            <a:ext cx="4572000" cy="27432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069080-A296-4C05-8F87-DD732B4BC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95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5757863"/>
            <a:ext cx="8885238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latin typeface="Times New Roman" pitchFamily="18" charset="0"/>
                <a:cs typeface="Times New Roman" pitchFamily="18" charset="0"/>
              </a:rPr>
              <a:t>………………..……………………………………………………………………………………………………………………………………..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5" name="Picture 8" descr="NC Tur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417638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NC logo-delete frame horizontal_12.18.14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057900"/>
            <a:ext cx="3035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782" y="1600200"/>
            <a:ext cx="7307017" cy="415774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B70ECA-7D70-4880-931F-665BFEB13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57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C logo-delete frame horizontal_12.18.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057900"/>
            <a:ext cx="3035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846551" cy="415774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79936" y="1600200"/>
            <a:ext cx="3806864" cy="415774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184BED-2E64-45C6-8DB1-E1AED30F5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11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4700-AF05-487F-B092-88080781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0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A2EC7C-7F36-47D5-8517-EA3FCA027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1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3CB-8BAA-463E-91BC-24AC64BC7A8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CE3-0218-4851-8874-5A077FB5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8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3CB-8BAA-463E-91BC-24AC64BC7A8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1CE3-0218-4851-8874-5A077FB5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5757863"/>
            <a:ext cx="8885238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latin typeface="Times New Roman" pitchFamily="18" charset="0"/>
                <a:cs typeface="Times New Roman" pitchFamily="18" charset="0"/>
              </a:rPr>
              <a:t>………………..……………………………………………………………………………………………………………………………………..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5" name="Picture 8" descr="NC Butterfly gu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28700"/>
            <a:ext cx="3441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057900"/>
            <a:ext cx="3035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7"/>
            <a:ext cx="4572000" cy="27432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29CB38-3D0A-415B-B0DA-0BD24A6FF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251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5757863"/>
            <a:ext cx="8885238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latin typeface="Times New Roman" pitchFamily="18" charset="0"/>
                <a:cs typeface="Times New Roman" pitchFamily="18" charset="0"/>
              </a:rPr>
              <a:t>………………..……………………………………………………………………………………………………………………………………..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057900"/>
            <a:ext cx="3035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197"/>
            <a:ext cx="8229600" cy="27432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CA6A53-17FE-4917-8840-1F08CCEF2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364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5757863"/>
            <a:ext cx="8885238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latin typeface="Times New Roman" pitchFamily="18" charset="0"/>
                <a:cs typeface="Times New Roman" pitchFamily="18" charset="0"/>
              </a:rPr>
              <a:t>………………..……………………………………………………………………………………………………………………………………..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5" name="Picture 8" descr="NC logo-delete frame horizontal_12.18.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057900"/>
            <a:ext cx="3035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5774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D4AE7-8351-43CB-B3A7-A44579B3F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64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5774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D04D-E7CD-447A-9799-0DA550EB9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22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5774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3E776E-0ED2-4C9F-94FF-65EFA869E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64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5757863"/>
            <a:ext cx="8885238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latin typeface="Times New Roman" pitchFamily="18" charset="0"/>
                <a:cs typeface="Times New Roman" pitchFamily="18" charset="0"/>
              </a:rPr>
              <a:t>………………..……………………………………………………………………………………………………………………………………..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5" name="Picture 8" descr="NC Hummingbird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17638"/>
            <a:ext cx="1231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NC logo-delete frame horizontal_12.18.14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057900"/>
            <a:ext cx="3035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782" y="1600200"/>
            <a:ext cx="7307017" cy="415774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043FCA-B279-4B76-AE0E-AE6DFF737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67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5757863"/>
            <a:ext cx="8885238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latin typeface="Times New Roman" pitchFamily="18" charset="0"/>
                <a:cs typeface="Times New Roman" pitchFamily="18" charset="0"/>
              </a:rPr>
              <a:t>………………..……………………………………………………………………………………………………………………………………..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5" name="Picture 8" descr="NC Rabb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17638"/>
            <a:ext cx="990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NC logo-delete frame horizontal_12.18.14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057900"/>
            <a:ext cx="3035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782" y="1600200"/>
            <a:ext cx="7307017" cy="415774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5575E-D2B1-47E6-BFBB-88336B967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53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0" y="5757863"/>
            <a:ext cx="8885238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latin typeface="Times New Roman" pitchFamily="18" charset="0"/>
                <a:cs typeface="Times New Roman" pitchFamily="18" charset="0"/>
              </a:rPr>
              <a:t>………………..……………………………………………………………………………………………………………………………………..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5" name="Picture 8" descr="NC Squirr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901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NC logo-delete frame horizontal_12.18.14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057900"/>
            <a:ext cx="3035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782" y="1600200"/>
            <a:ext cx="7307017" cy="415774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EC0C7-CE72-4DE9-82E7-73F5F8494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33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12/21/2015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1656F20-DC90-4AF6-9992-79B5CB61F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29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30" r:id="rId12"/>
    <p:sldLayoutId id="2147484241" r:id="rId13"/>
    <p:sldLayoutId id="2147484242" r:id="rId14"/>
    <p:sldLayoutId id="2147484243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769" y="4006132"/>
            <a:ext cx="7056120" cy="1219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Columbus Board</a:t>
            </a:r>
            <a:br>
              <a:rPr lang="en-US" sz="4800" dirty="0" smtClean="0"/>
            </a:br>
            <a:r>
              <a:rPr lang="en-US" sz="2400" dirty="0" smtClean="0"/>
              <a:t>Nationwide Children’s Hospital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9887" y="36887"/>
            <a:ext cx="2918254" cy="386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09" y="3321263"/>
            <a:ext cx="4331197" cy="234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53" y="1242391"/>
            <a:ext cx="8229600" cy="415774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Replaced the Pig-o-Stat at NCH</a:t>
            </a:r>
          </a:p>
          <a:p>
            <a:r>
              <a:rPr lang="en-US" sz="3000" dirty="0" smtClean="0"/>
              <a:t>Developed by staff at NCH</a:t>
            </a:r>
          </a:p>
          <a:p>
            <a:r>
              <a:rPr lang="en-US" sz="3000" dirty="0" smtClean="0"/>
              <a:t>Used primarily for chest/abdomen imaging</a:t>
            </a:r>
          </a:p>
          <a:p>
            <a:r>
              <a:rPr lang="en-US" sz="3000" dirty="0" smtClean="0"/>
              <a:t>Allows for minimal patient movement between projections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219784" y="5665182"/>
            <a:ext cx="17812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Notes for positioning on page 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739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Positioning-AP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3703" y="1600200"/>
            <a:ext cx="4524293" cy="41577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Patient lays supine on Columbus </a:t>
            </a:r>
            <a:r>
              <a:rPr lang="en-US" dirty="0" smtClean="0"/>
              <a:t>board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Utilize </a:t>
            </a:r>
            <a:r>
              <a:rPr lang="en-US" dirty="0" smtClean="0"/>
              <a:t>a baby </a:t>
            </a:r>
            <a:r>
              <a:rPr lang="en-US" dirty="0" smtClean="0"/>
              <a:t>blanket</a:t>
            </a:r>
            <a:r>
              <a:rPr lang="en-US" dirty="0"/>
              <a:t> </a:t>
            </a:r>
            <a:r>
              <a:rPr lang="en-US" dirty="0" smtClean="0"/>
              <a:t>or</a:t>
            </a:r>
            <a:r>
              <a:rPr lang="en-US" dirty="0" smtClean="0"/>
              <a:t> pillowcase </a:t>
            </a:r>
            <a:r>
              <a:rPr lang="en-US" dirty="0" smtClean="0"/>
              <a:t>wrapped around the patient’s knees and tape to immobilize your patient for the </a:t>
            </a:r>
            <a:r>
              <a:rPr lang="en-US" dirty="0" smtClean="0"/>
              <a:t>exam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Cassette/detector </a:t>
            </a:r>
            <a:r>
              <a:rPr lang="en-US" dirty="0" smtClean="0"/>
              <a:t>slides under board easily with minimal patient discomfort or movement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6" y="1670050"/>
            <a:ext cx="3646488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9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</a:t>
            </a:r>
            <a:r>
              <a:rPr lang="en-US" dirty="0" smtClean="0"/>
              <a:t>Positioning-Lateral/</a:t>
            </a:r>
            <a:r>
              <a:rPr lang="en-US" dirty="0" err="1" smtClean="0"/>
              <a:t>Decub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" r="3129"/>
          <a:stretch/>
        </p:blipFill>
        <p:spPr bwMode="auto">
          <a:xfrm>
            <a:off x="457200" y="2140518"/>
            <a:ext cx="2524539" cy="18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r="6259"/>
          <a:stretch/>
        </p:blipFill>
        <p:spPr>
          <a:xfrm rot="5400000">
            <a:off x="5909779" y="2034736"/>
            <a:ext cx="2642048" cy="2085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3885" r="50942" b="20668"/>
          <a:stretch/>
        </p:blipFill>
        <p:spPr>
          <a:xfrm rot="10800000">
            <a:off x="3490623" y="1902616"/>
            <a:ext cx="1928385" cy="2200208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457201" y="4301550"/>
            <a:ext cx="2397318" cy="1335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 on side of board allows for cassette placement for x-fire/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decub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095872" y="4301550"/>
            <a:ext cx="2491540" cy="1252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will remain in same position on Columbus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tube and detector for x-fire/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decub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imaging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3282110" y="4301550"/>
            <a:ext cx="2355366" cy="1335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cassette holder for digital detectors that will not fit in slot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452"/>
            <a:ext cx="5872038" cy="4525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Artifact Notes: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Slot on side and </a:t>
            </a:r>
            <a:r>
              <a:rPr lang="en-US" sz="2000" dirty="0" smtClean="0"/>
              <a:t>handle slot </a:t>
            </a:r>
            <a:r>
              <a:rPr lang="en-US" sz="2000" dirty="0" smtClean="0"/>
              <a:t>on top of board will show up on x-rays if in the field of view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Screws from rubber feet will show up on </a:t>
            </a:r>
            <a:endParaRPr lang="en-US" sz="2000" dirty="0" smtClean="0"/>
          </a:p>
          <a:p>
            <a:pPr lvl="1" indent="0">
              <a:buNone/>
            </a:pPr>
            <a:r>
              <a:rPr lang="en-US" sz="2000" dirty="0" smtClean="0"/>
              <a:t>x-rays </a:t>
            </a:r>
            <a:r>
              <a:rPr lang="en-US" sz="2000" dirty="0" smtClean="0"/>
              <a:t>if in the field of view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</a:rPr>
              <a:t>Always position the handle slot at the patients feet </a:t>
            </a:r>
            <a:r>
              <a:rPr lang="en-US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this is for patient comfort as well as to decrease artifacts on images.</a:t>
            </a:r>
          </a:p>
          <a:p>
            <a:pPr marL="0" indent="0">
              <a:buNone/>
            </a:pPr>
            <a:r>
              <a:rPr lang="en-US" sz="2000" dirty="0"/>
              <a:t>Storage: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The </a:t>
            </a:r>
            <a:r>
              <a:rPr lang="en-US" sz="2000" dirty="0" smtClean="0"/>
              <a:t>handle slot </a:t>
            </a:r>
            <a:r>
              <a:rPr lang="en-US" sz="2000" dirty="0"/>
              <a:t>at the top allows for the board to be hung when not in </a:t>
            </a:r>
            <a:r>
              <a:rPr lang="en-US" sz="2000" dirty="0" smtClean="0"/>
              <a:t>use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9" t="12927" r="20342" b="4884"/>
          <a:stretch/>
        </p:blipFill>
        <p:spPr bwMode="auto">
          <a:xfrm>
            <a:off x="6564701" y="1600517"/>
            <a:ext cx="2349080" cy="31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1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DAF82AF2B227489D74C1EF700EA3AD" ma:contentTypeVersion="0" ma:contentTypeDescription="Create a new document." ma:contentTypeScope="" ma:versionID="cb7b349870a3110b21c4d8248cec45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C3601E-DFE1-46DF-BF3A-7768A6FB9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239E0B-4A61-4161-A47A-0942A847C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060E9-5916-4808-8537-1B925F1A0900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82947</TotalTime>
  <Words>196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Generic PPT</vt:lpstr>
      <vt:lpstr>Columbus Board Nationwide Children’s Hospital</vt:lpstr>
      <vt:lpstr>Columbus Board</vt:lpstr>
      <vt:lpstr>Patient Positioning-AP</vt:lpstr>
      <vt:lpstr>Patient Positioning-Lateral/Decub</vt:lpstr>
      <vt:lpstr>Notes</vt:lpstr>
    </vt:vector>
  </TitlesOfParts>
  <Company>Conrad Phillips Vutech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Heinig</dc:creator>
  <cp:lastModifiedBy>Doyle, Kelly A.</cp:lastModifiedBy>
  <cp:revision>276</cp:revision>
  <cp:lastPrinted>2017-07-24T19:33:11Z</cp:lastPrinted>
  <dcterms:created xsi:type="dcterms:W3CDTF">2011-10-31T19:58:26Z</dcterms:created>
  <dcterms:modified xsi:type="dcterms:W3CDTF">2017-11-30T21:59:00Z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0x010100BCDAF82AF2B227489D74C1EF700EA3AD</vt:lpwstr>
  </property>
</Properties>
</file>