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63" r:id="rId5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NC Horiz Logo_sm_cmyk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4694238"/>
            <a:ext cx="3190875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Butterfly gust_sm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574675"/>
            <a:ext cx="3419475" cy="328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8774" y="16393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54F53-ABE7-425C-8A03-618BEBEBC42F}" type="datetimeFigureOut">
              <a:rPr lang="en-US"/>
              <a:pPr>
                <a:defRPr/>
              </a:pPr>
              <a:t>5/2/2017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60C47-CC65-42BD-BB5B-1C9254308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9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1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73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63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95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74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37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7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38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2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6EED-0692-4224-B583-EA90E5889D47}" type="datetimeFigureOut">
              <a:rPr lang="en-US"/>
              <a:pPr>
                <a:defRPr/>
              </a:pPr>
              <a:t>5/2/2017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E6617-03A4-453E-8D90-F09C0E1799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451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4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01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076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067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059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8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NC Horiz Logo_sm_cmyk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234113"/>
            <a:ext cx="22860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27000" y="5757863"/>
            <a:ext cx="88852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………………..……………………………………………………………………………………………………………………………………..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71571-4712-4825-9E2C-6CBBA58A5CEE}" type="datetimeFigureOut">
              <a:rPr lang="en-US"/>
              <a:pPr>
                <a:defRPr/>
              </a:pPr>
              <a:t>5/2/2017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2619-5BFC-4F34-8C99-1CD5B7EF61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36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8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0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9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172C2-153B-4268-9676-DA47E54EDE6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B30B0-C689-4E1A-906B-5B3E59DC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2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DA30-588C-4AB4-B110-A59098946DF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 descr="NC Horiz Logo_sm_cmyk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308113"/>
            <a:ext cx="22860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72089-F50C-4E09-AFEC-734A78E53E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94143" y="6030301"/>
            <a:ext cx="88852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………………..……………………………………………………………………………………………………………………………………..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178217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8615628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Steps for creating  and shipping scrolls: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Measure length and width (in mm) of tissue specimen contained within paraffin block.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Double click on excel table below to open editing function.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Enter tumor length and width values measured in step 1.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Number of 10 micron scrolls required is shown in yellow.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Put scrolls in tube for shipping (Eppendorf or cryovial)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Ship immediately to the BCR ambient (please contact for airbill)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Examples for measuring tumor area are on next slide.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21619" y="2590800"/>
            <a:ext cx="371287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“Double Click” below to activate table</a:t>
            </a:r>
            <a:endParaRPr lang="en-US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898857"/>
              </p:ext>
            </p:extLst>
          </p:nvPr>
        </p:nvGraphicFramePr>
        <p:xfrm>
          <a:off x="1665288" y="3200400"/>
          <a:ext cx="5353050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Worksheet" r:id="rId3" imgW="5352979" imgH="2505178" progId="Excel.Sheet.12">
                  <p:embed/>
                </p:oleObj>
              </mc:Choice>
              <mc:Fallback>
                <p:oleObj name="Worksheet" r:id="rId3" imgW="5352979" imgH="2505178" progId="Excel.Shee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3200400"/>
                        <a:ext cx="5353050" cy="25050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2204" y="6000689"/>
            <a:ext cx="88852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………………..……………………………………………………………………………………………………………………………………..</a:t>
            </a:r>
          </a:p>
        </p:txBody>
      </p:sp>
      <p:pic>
        <p:nvPicPr>
          <p:cNvPr id="8" name="Picture 6" descr="NC Horiz Logo_sm_cmyk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234113"/>
            <a:ext cx="22860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29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919189"/>
            <a:ext cx="6921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calculate the number of 10uM thick scrolls….   = </a:t>
            </a:r>
            <a:r>
              <a:rPr lang="en-US" b="1" dirty="0">
                <a:solidFill>
                  <a:srgbClr val="FF0000"/>
                </a:solidFill>
              </a:rPr>
              <a:t>12 / (0.01 * </a:t>
            </a:r>
            <a:r>
              <a:rPr lang="en-US" b="1" i="1" dirty="0">
                <a:solidFill>
                  <a:srgbClr val="FF0000"/>
                </a:solidFill>
              </a:rPr>
              <a:t>L</a:t>
            </a:r>
            <a:r>
              <a:rPr lang="en-US" b="1" dirty="0">
                <a:solidFill>
                  <a:srgbClr val="FF0000"/>
                </a:solidFill>
              </a:rPr>
              <a:t> * </a:t>
            </a:r>
            <a:r>
              <a:rPr lang="en-US" b="1" i="1" dirty="0">
                <a:solidFill>
                  <a:srgbClr val="FF0000"/>
                </a:solidFill>
              </a:rPr>
              <a:t>W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29495" y="582097"/>
            <a:ext cx="2724186" cy="2771925"/>
            <a:chOff x="1104900" y="733425"/>
            <a:chExt cx="1866900" cy="1879600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rot="5400000">
              <a:off x="1365250" y="1006475"/>
              <a:ext cx="1879600" cy="1333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rot="5400000">
              <a:off x="2167472" y="1790553"/>
              <a:ext cx="600980" cy="82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rot="10800000">
              <a:off x="1104900" y="1174046"/>
              <a:ext cx="600980" cy="1327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5808406" y="582097"/>
            <a:ext cx="2878394" cy="2832795"/>
            <a:chOff x="4656820" y="914400"/>
            <a:chExt cx="1972580" cy="1920875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rot="5400000">
              <a:off x="4958861" y="1137139"/>
              <a:ext cx="1893277" cy="1447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rot="5400000">
              <a:off x="5599163" y="1976560"/>
              <a:ext cx="600980" cy="838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rot="10800000">
              <a:off x="4656820" y="1492808"/>
              <a:ext cx="600980" cy="13424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1092032" y="37428"/>
            <a:ext cx="1868852" cy="5446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 #1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1866228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Length</a:t>
            </a:r>
          </a:p>
          <a:p>
            <a:r>
              <a:rPr lang="en-US" dirty="0" smtClean="0"/>
              <a:t>=12mm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74981" y="3279106"/>
            <a:ext cx="801619" cy="644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Width</a:t>
            </a:r>
          </a:p>
          <a:p>
            <a:r>
              <a:rPr lang="en-US" dirty="0" smtClean="0"/>
              <a:t>=4mm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70032" y="37428"/>
            <a:ext cx="1868852" cy="5446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 #2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76800" y="2018628"/>
            <a:ext cx="818681" cy="657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Length</a:t>
            </a:r>
          </a:p>
          <a:p>
            <a:r>
              <a:rPr lang="en-US" dirty="0" smtClean="0"/>
              <a:t>=8mm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39000" y="3314028"/>
            <a:ext cx="817091" cy="64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Width</a:t>
            </a:r>
          </a:p>
          <a:p>
            <a:r>
              <a:rPr lang="en-US" dirty="0" smtClean="0"/>
              <a:t>=8mm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0048" y="5459286"/>
            <a:ext cx="3116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 #1 Answer –</a:t>
            </a:r>
          </a:p>
          <a:p>
            <a:r>
              <a:rPr lang="en-US" dirty="0" smtClean="0"/>
              <a:t>12 </a:t>
            </a:r>
            <a:r>
              <a:rPr lang="en-US" dirty="0"/>
              <a:t>/ (0.01 * </a:t>
            </a:r>
            <a:r>
              <a:rPr lang="en-US" i="1" dirty="0" smtClean="0"/>
              <a:t>12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i="1" dirty="0" smtClean="0"/>
              <a:t>4</a:t>
            </a:r>
            <a:r>
              <a:rPr lang="en-US" dirty="0" smtClean="0"/>
              <a:t>) = 25 Scrolls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75937" y="5474082"/>
            <a:ext cx="2999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 #2 Answer –</a:t>
            </a:r>
          </a:p>
          <a:p>
            <a:r>
              <a:rPr lang="en-US" dirty="0" smtClean="0"/>
              <a:t>12 </a:t>
            </a:r>
            <a:r>
              <a:rPr lang="en-US" dirty="0"/>
              <a:t>/ (0.01 * </a:t>
            </a:r>
            <a:r>
              <a:rPr lang="en-US" i="1" dirty="0" smtClean="0"/>
              <a:t>8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i="1" dirty="0"/>
              <a:t>8</a:t>
            </a:r>
            <a:r>
              <a:rPr lang="en-US" dirty="0" smtClean="0"/>
              <a:t>) = 19 Scrolls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01816" y="4621555"/>
            <a:ext cx="1592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Total surface area to be cut (mm</a:t>
            </a:r>
            <a:r>
              <a:rPr lang="en-US" sz="1600" b="1" baseline="30000" dirty="0" smtClean="0"/>
              <a:t>3</a:t>
            </a:r>
            <a:r>
              <a:rPr lang="en-US" sz="1600" b="1" dirty="0" smtClean="0"/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876800" y="4201223"/>
            <a:ext cx="422657" cy="4563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453479" y="4609654"/>
            <a:ext cx="99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Scroll thickness (mm)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808406" y="4251997"/>
            <a:ext cx="70186" cy="4064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438900" y="4605355"/>
            <a:ext cx="99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Tissue Length (mm)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6444079" y="4201223"/>
            <a:ext cx="364508" cy="4940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30861" y="4605354"/>
            <a:ext cx="99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Tissue Width (mm)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6982782" y="4125023"/>
            <a:ext cx="484818" cy="4846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33400" y="5436352"/>
            <a:ext cx="8077200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6" descr="NC Horiz Logo_sm_cmyk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234113"/>
            <a:ext cx="22860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93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137E6BB7155440AAF5D5F7ADD5CD77" ma:contentTypeVersion="8" ma:contentTypeDescription="Create a new document." ma:contentTypeScope="" ma:versionID="b88066b74979b719d2abbc79fb829bf7">
  <xsd:schema xmlns:xsd="http://www.w3.org/2001/XMLSchema" xmlns:xs="http://www.w3.org/2001/XMLSchema" xmlns:p="http://schemas.microsoft.com/office/2006/metadata/properties" xmlns:ns2="da005be9-c1fb-4363-a09a-eb0522466805" targetNamespace="http://schemas.microsoft.com/office/2006/metadata/properties" ma:root="true" ma:fieldsID="028d026076a5d949a3638f0222e439f2" ns2:_="">
    <xsd:import namespace="da005be9-c1fb-4363-a09a-eb0522466805"/>
    <xsd:element name="properties">
      <xsd:complexType>
        <xsd:sequence>
          <xsd:element name="documentManagement">
            <xsd:complexType>
              <xsd:all>
                <xsd:element ref="ns2:_x007b_10ab0f95-c42f-43f5-9f4e-786381e3aff9_x007d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05be9-c1fb-4363-a09a-eb0522466805" elementFormDefault="qualified">
    <xsd:import namespace="http://schemas.microsoft.com/office/2006/documentManagement/types"/>
    <xsd:import namespace="http://schemas.microsoft.com/office/infopath/2007/PartnerControls"/>
    <xsd:element name="_x007b_10ab0f95-c42f-43f5-9f4e-786381e3aff9_x007d_" ma:index="8" nillable="true" ma:displayName="Name" ma:internalName="_x007b_10ab0f95_x002d_c42f_x002d_43f5_x002d_9f4e_x002d_786381e3aff9_x007d_" ma:readOnly="tru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E6A16A-B2C4-4F0A-B76E-4990AB32B1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D64AFB-3171-4C77-984E-884CDB854A2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da005be9-c1fb-4363-a09a-eb0522466805"/>
  </ds:schemaRefs>
</ds:datastoreItem>
</file>

<file path=customXml/itemProps3.xml><?xml version="1.0" encoding="utf-8"?>
<ds:datastoreItem xmlns:ds="http://schemas.openxmlformats.org/officeDocument/2006/customXml" ds:itemID="{3750D500-2669-43AA-A62E-B337C0A78C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005be9-c1fb-4363-a09a-eb05224668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Office Theme</vt:lpstr>
      <vt:lpstr>Custom Design</vt:lpstr>
      <vt:lpstr>Microsoft Excel Worksheet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2015-04-09T18:55:01Z</dcterms:created>
  <dcterms:modified xsi:type="dcterms:W3CDTF">2017-05-02T14:12:58Z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0x010100AE137E6BB7155440AAF5D5F7ADD5CD77</vt:lpwstr>
  </property>
</Properties>
</file>